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C3CB0D-8ECF-43AD-9F9B-CD1778B1B09E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28FC68-99C7-4C8E-939C-E57F3B5CC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EB20E-BD8D-4370-BD4D-D06FF7E98928}" type="datetime1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 Юхименко В.К.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E7C1E-12C3-45EC-B97C-2FDC14C96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28E8D-F478-441D-B08B-7250ED76478C}" type="datetime1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 Юхименко В.К.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D4E24-602F-4E0E-8847-ACB9F5484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50D7E-551B-4816-9DA7-273B748BC3BD}" type="datetime1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 Юхименко В.К.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D623-5DD9-434D-8A7A-A2F6A54EB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A5D5A-6671-492A-9AE8-50A16556D9F6}" type="datetime1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 Юхименко В.К.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9923F-69C6-49D8-AF41-1565256C8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14BE-D6AB-4216-8E6D-11AB361B2280}" type="datetime1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 Юхименко В.К.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367FF-11FE-4B59-8D77-4F2408020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3C392-CF31-42EF-AA38-9D6AFDBDC449}" type="datetime1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 Юхименко В.К.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67430-35F2-4900-85BF-28EFFA3E4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9AD7-7364-4CC2-ABE3-364BF014C59D}" type="datetime1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 Юхименко В.К.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D3AA0-1140-4145-87C7-2927C37FC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26425-F0EB-49AB-B91F-E1DB13A9C6AB}" type="datetime1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 Юхименко В.К.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E40E3-41A7-42D0-B1D7-5DD1E0482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FCC7-9650-4B26-AD3E-3DB2C26F7E19}" type="datetime1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 Юхименко В.К.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BA13-F553-4178-8A70-7E7E9CDD8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8CA2B-357A-4297-89C5-B41B6D731ACD}" type="datetime1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 Юхименко В.К.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DE8C-EECF-458D-972C-7EFA503D9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7FDA6-60D7-4E77-92E3-5914F6FAFDE3}" type="datetime1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 Юхименко В.К.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F3DC8-1524-4015-AB92-336629409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/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0D7195-062F-47F9-8CC8-EEF1AA6ED0B6}" type="datetime1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@ Юхименко В.К.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DCAF84-6FD9-43F5-B362-C9FEDAA2B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383" y="908720"/>
            <a:ext cx="9090885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Рани та кровотечі.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Надання першої допомоги.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539552" y="188641"/>
            <a:ext cx="8064896" cy="1008112"/>
          </a:xfrm>
          <a:prstGeom prst="frame">
            <a:avLst>
              <a:gd name="adj1" fmla="val 959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srgbClr val="FF0000"/>
                </a:solidFill>
                <a:latin typeface="Georgia" pitchFamily="18" charset="0"/>
              </a:rPr>
              <a:t>Правила накладання джгута</a:t>
            </a:r>
            <a:endParaRPr lang="ru-RU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850" y="1557338"/>
            <a:ext cx="8569325" cy="453548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539750" y="1997075"/>
            <a:ext cx="8135938" cy="3873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7030A0"/>
                </a:solidFill>
                <a:latin typeface="Georgia" pitchFamily="18" charset="0"/>
              </a:rPr>
              <a:t>Джгут може бути як табельним, так і імпровізованим (марля, бинт, одяг,</a:t>
            </a:r>
          </a:p>
          <a:p>
            <a:r>
              <a:rPr lang="ru-RU" sz="2800" b="1" i="1">
                <a:solidFill>
                  <a:srgbClr val="7030A0"/>
                </a:solidFill>
                <a:latin typeface="Georgia" pitchFamily="18" charset="0"/>
              </a:rPr>
              <a:t>тощо). Для запобігання пошкодження шкіри ширина імпровізованого джгута повинна бути не менше 5 см. </a:t>
            </a:r>
          </a:p>
          <a:p>
            <a:r>
              <a:rPr lang="ru-RU" sz="2800" b="1" i="1">
                <a:solidFill>
                  <a:srgbClr val="7030A0"/>
                </a:solidFill>
                <a:latin typeface="Georgia" pitchFamily="18" charset="0"/>
              </a:rPr>
              <a:t>Категорично забороняється використовувати </a:t>
            </a:r>
          </a:p>
          <a:p>
            <a:r>
              <a:rPr lang="ru-RU" sz="2800" b="1" i="1">
                <a:solidFill>
                  <a:srgbClr val="7030A0"/>
                </a:solidFill>
                <a:latin typeface="Georgia" pitchFamily="18" charset="0"/>
              </a:rPr>
              <a:t>як джгут дріт, мотузку, шнурки.</a:t>
            </a:r>
            <a:r>
              <a:rPr lang="ru-RU" sz="2400" b="1" i="1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2400" b="1" i="1">
                <a:solidFill>
                  <a:srgbClr val="7030A0"/>
                </a:solidFill>
                <a:latin typeface="Georgia" pitchFamily="18" charset="0"/>
              </a:rPr>
            </a:br>
            <a:endParaRPr lang="ru-RU" sz="2400" b="1" i="1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755650" y="331788"/>
            <a:ext cx="7848600" cy="1008062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i="1" dirty="0">
                <a:solidFill>
                  <a:srgbClr val="C00000"/>
                </a:solidFill>
                <a:latin typeface="Georgia" pitchFamily="18" charset="0"/>
              </a:rPr>
              <a:t>Класифікація  ран</a:t>
            </a:r>
            <a:endParaRPr lang="ru-RU" sz="4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7950" y="1773238"/>
            <a:ext cx="8856663" cy="4108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Georgia" pitchFamily="18" charset="0"/>
                <a:cs typeface="+mn-cs"/>
              </a:rPr>
              <a:t>Залежно</a:t>
            </a:r>
            <a:r>
              <a:rPr lang="ru-RU" sz="2400" b="1" dirty="0">
                <a:latin typeface="Georgia" pitchFamily="18" charset="0"/>
                <a:cs typeface="+mn-cs"/>
              </a:rPr>
              <a:t> </a:t>
            </a:r>
            <a:r>
              <a:rPr lang="ru-RU" sz="2400" b="1" dirty="0" err="1">
                <a:latin typeface="Georgia" pitchFamily="18" charset="0"/>
                <a:cs typeface="+mn-cs"/>
              </a:rPr>
              <a:t>від</a:t>
            </a:r>
            <a:r>
              <a:rPr lang="ru-RU" sz="2400" b="1" dirty="0">
                <a:latin typeface="Georgia" pitchFamily="18" charset="0"/>
                <a:cs typeface="+mn-cs"/>
              </a:rPr>
              <a:t> </a:t>
            </a:r>
            <a:r>
              <a:rPr lang="ru-RU" sz="2400" b="1" dirty="0" err="1">
                <a:latin typeface="Georgia" pitchFamily="18" charset="0"/>
                <a:cs typeface="+mn-cs"/>
              </a:rPr>
              <a:t>форми</a:t>
            </a:r>
            <a:r>
              <a:rPr lang="ru-RU" sz="2400" b="1" dirty="0">
                <a:latin typeface="Georgia" pitchFamily="18" charset="0"/>
                <a:cs typeface="+mn-cs"/>
              </a:rPr>
              <a:t>, </a:t>
            </a:r>
            <a:r>
              <a:rPr lang="ru-RU" sz="2400" b="1" dirty="0">
                <a:latin typeface="Georgia" pitchFamily="18" charset="0"/>
                <a:cs typeface="+mn-cs"/>
              </a:rPr>
              <a:t>предмета </a:t>
            </a:r>
            <a:r>
              <a:rPr lang="ru-RU" sz="2400" b="1" dirty="0" err="1">
                <a:latin typeface="Georgia" pitchFamily="18" charset="0"/>
                <a:cs typeface="+mn-cs"/>
              </a:rPr>
              <a:t>або</a:t>
            </a:r>
            <a:r>
              <a:rPr lang="ru-RU" sz="2400" b="1" dirty="0">
                <a:latin typeface="Georgia" pitchFamily="18" charset="0"/>
                <a:cs typeface="+mn-cs"/>
              </a:rPr>
              <a:t> виду </a:t>
            </a:r>
            <a:r>
              <a:rPr lang="ru-RU" sz="2400" b="1" dirty="0" err="1">
                <a:latin typeface="Georgia" pitchFamily="18" charset="0"/>
                <a:cs typeface="+mn-cs"/>
              </a:rPr>
              <a:t>зброї</a:t>
            </a:r>
            <a:r>
              <a:rPr lang="ru-RU" sz="2400" b="1" dirty="0">
                <a:latin typeface="Georgia" pitchFamily="18" charset="0"/>
                <a:cs typeface="+mn-cs"/>
              </a:rPr>
              <a:t> рани </a:t>
            </a:r>
            <a:r>
              <a:rPr lang="ru-RU" sz="2400" b="1" dirty="0" err="1">
                <a:latin typeface="Georgia" pitchFamily="18" charset="0"/>
                <a:cs typeface="+mn-cs"/>
              </a:rPr>
              <a:t>поділяють</a:t>
            </a:r>
            <a:r>
              <a:rPr lang="ru-RU" sz="2400" b="1" dirty="0">
                <a:latin typeface="Georgia" pitchFamily="18" charset="0"/>
                <a:cs typeface="+mn-cs"/>
              </a:rPr>
              <a:t> </a:t>
            </a:r>
            <a:r>
              <a:rPr lang="ru-RU" sz="2400" b="1" dirty="0">
                <a:latin typeface="Georgia" pitchFamily="18" charset="0"/>
                <a:cs typeface="+mn-cs"/>
              </a:rPr>
              <a:t>на:</a:t>
            </a:r>
          </a:p>
          <a:p>
            <a:pPr marL="2328863" indent="2698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itchFamily="18" charset="0"/>
                <a:cs typeface="+mn-cs"/>
              </a:rPr>
              <a:t>різані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  <a:cs typeface="+mn-cs"/>
              </a:rPr>
              <a:t>, </a:t>
            </a:r>
            <a:endParaRPr lang="ru-RU" sz="2400" b="1" dirty="0">
              <a:solidFill>
                <a:srgbClr val="C00000"/>
              </a:solidFill>
              <a:latin typeface="Georgia" pitchFamily="18" charset="0"/>
              <a:cs typeface="+mn-cs"/>
            </a:endParaRPr>
          </a:p>
          <a:p>
            <a:pPr marL="2328863" indent="2698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err="1">
                <a:solidFill>
                  <a:srgbClr val="C00000"/>
                </a:solidFill>
                <a:latin typeface="Georgia" pitchFamily="18" charset="0"/>
                <a:cs typeface="+mn-cs"/>
              </a:rPr>
              <a:t>рубані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  <a:cs typeface="+mn-cs"/>
              </a:rPr>
              <a:t>, </a:t>
            </a:r>
            <a:endParaRPr lang="ru-RU" sz="2400" b="1" dirty="0">
              <a:solidFill>
                <a:srgbClr val="C00000"/>
              </a:solidFill>
              <a:latin typeface="Georgia" pitchFamily="18" charset="0"/>
              <a:cs typeface="+mn-cs"/>
            </a:endParaRPr>
          </a:p>
          <a:p>
            <a:pPr marL="2328863" indent="2698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err="1">
                <a:solidFill>
                  <a:srgbClr val="C00000"/>
                </a:solidFill>
                <a:latin typeface="Georgia" pitchFamily="18" charset="0"/>
                <a:cs typeface="+mn-cs"/>
              </a:rPr>
              <a:t>колоті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  <a:cs typeface="+mn-cs"/>
              </a:rPr>
              <a:t>, </a:t>
            </a:r>
            <a:endParaRPr lang="ru-RU" sz="2400" b="1" dirty="0">
              <a:solidFill>
                <a:srgbClr val="C00000"/>
              </a:solidFill>
              <a:latin typeface="Georgia" pitchFamily="18" charset="0"/>
              <a:cs typeface="+mn-cs"/>
            </a:endParaRPr>
          </a:p>
          <a:p>
            <a:pPr marL="2328863" indent="2698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err="1">
                <a:solidFill>
                  <a:srgbClr val="C00000"/>
                </a:solidFill>
                <a:latin typeface="Georgia" pitchFamily="18" charset="0"/>
                <a:cs typeface="+mn-cs"/>
              </a:rPr>
              <a:t>рвані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  <a:cs typeface="+mn-cs"/>
              </a:rPr>
              <a:t>, </a:t>
            </a:r>
            <a:endParaRPr lang="ru-RU" sz="2400" b="1" dirty="0">
              <a:solidFill>
                <a:srgbClr val="C00000"/>
              </a:solidFill>
              <a:latin typeface="Georgia" pitchFamily="18" charset="0"/>
              <a:cs typeface="+mn-cs"/>
            </a:endParaRPr>
          </a:p>
          <a:p>
            <a:pPr marL="2328863" indent="2698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err="1">
                <a:solidFill>
                  <a:srgbClr val="C00000"/>
                </a:solidFill>
                <a:latin typeface="Georgia" pitchFamily="18" charset="0"/>
                <a:cs typeface="+mn-cs"/>
              </a:rPr>
              <a:t>забиті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  <a:cs typeface="+mn-cs"/>
              </a:rPr>
              <a:t>, </a:t>
            </a:r>
            <a:endParaRPr lang="ru-RU" sz="2400" b="1" dirty="0">
              <a:solidFill>
                <a:srgbClr val="C00000"/>
              </a:solidFill>
              <a:latin typeface="Georgia" pitchFamily="18" charset="0"/>
              <a:cs typeface="+mn-cs"/>
            </a:endParaRPr>
          </a:p>
          <a:p>
            <a:pPr marL="2328863" indent="2698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err="1">
                <a:solidFill>
                  <a:srgbClr val="C00000"/>
                </a:solidFill>
                <a:latin typeface="Georgia" pitchFamily="18" charset="0"/>
                <a:cs typeface="+mn-cs"/>
              </a:rPr>
              <a:t>покусані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  <a:cs typeface="+mn-cs"/>
              </a:rPr>
              <a:t> ,</a:t>
            </a:r>
          </a:p>
          <a:p>
            <a:pPr marL="2328863" indent="2698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err="1">
                <a:solidFill>
                  <a:srgbClr val="C00000"/>
                </a:solidFill>
                <a:latin typeface="Georgia" pitchFamily="18" charset="0"/>
                <a:cs typeface="+mn-cs"/>
              </a:rPr>
              <a:t>в</a:t>
            </a:r>
            <a:r>
              <a:rPr lang="ru-RU" sz="2400" b="1" dirty="0" err="1">
                <a:solidFill>
                  <a:srgbClr val="C00000"/>
                </a:solidFill>
                <a:latin typeface="Georgia" pitchFamily="18" charset="0"/>
                <a:cs typeface="+mn-cs"/>
              </a:rPr>
              <a:t>огнепальні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  <a:cs typeface="+mn-cs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sz="2400" b="1" i="1" dirty="0">
                <a:latin typeface="Georgia" pitchFamily="18" charset="0"/>
                <a:cs typeface="+mn-cs"/>
              </a:rPr>
              <a:t>Вони </a:t>
            </a:r>
            <a:r>
              <a:rPr lang="ru-RU" sz="2400" b="1" i="1" dirty="0" err="1">
                <a:latin typeface="Georgia" pitchFamily="18" charset="0"/>
                <a:cs typeface="+mn-cs"/>
              </a:rPr>
              <a:t>можуть</a:t>
            </a:r>
            <a:r>
              <a:rPr lang="ru-RU" sz="2400" b="1" i="1" dirty="0">
                <a:latin typeface="Georgia" pitchFamily="18" charset="0"/>
                <a:cs typeface="+mn-cs"/>
              </a:rPr>
              <a:t> бути </a:t>
            </a:r>
            <a:r>
              <a:rPr lang="ru-RU" sz="2400" b="1" i="1" dirty="0" err="1">
                <a:latin typeface="Georgia" pitchFamily="18" charset="0"/>
                <a:cs typeface="+mn-cs"/>
              </a:rPr>
              <a:t>поверхневими</a:t>
            </a:r>
            <a:r>
              <a:rPr lang="ru-RU" sz="2400" b="1" i="1" dirty="0">
                <a:latin typeface="Georgia" pitchFamily="18" charset="0"/>
                <a:cs typeface="+mn-cs"/>
              </a:rPr>
              <a:t> і </a:t>
            </a:r>
            <a:r>
              <a:rPr lang="ru-RU" sz="2400" b="1" i="1" dirty="0" err="1">
                <a:latin typeface="Georgia" pitchFamily="18" charset="0"/>
                <a:cs typeface="+mn-cs"/>
              </a:rPr>
              <a:t>глибокими</a:t>
            </a:r>
            <a:r>
              <a:rPr lang="ru-RU" sz="2400" b="1" i="1" dirty="0">
                <a:latin typeface="Georgia" pitchFamily="18" charset="0"/>
                <a:cs typeface="+mn-cs"/>
              </a:rPr>
              <a:t>, </a:t>
            </a:r>
            <a:r>
              <a:rPr lang="ru-RU" sz="2400" b="1" i="1" dirty="0" err="1">
                <a:latin typeface="Georgia" pitchFamily="18" charset="0"/>
                <a:cs typeface="+mn-cs"/>
              </a:rPr>
              <a:t>сліпими</a:t>
            </a:r>
            <a:r>
              <a:rPr lang="ru-RU" sz="2400" b="1" i="1" dirty="0">
                <a:latin typeface="Georgia" pitchFamily="18" charset="0"/>
                <a:cs typeface="+mn-cs"/>
              </a:rPr>
              <a:t>, </a:t>
            </a:r>
            <a:r>
              <a:rPr lang="ru-RU" sz="2400" b="1" i="1" dirty="0" err="1">
                <a:latin typeface="Georgia" pitchFamily="18" charset="0"/>
                <a:cs typeface="+mn-cs"/>
              </a:rPr>
              <a:t>наскрізними</a:t>
            </a:r>
            <a:r>
              <a:rPr lang="ru-RU" sz="2400" b="1" i="1" dirty="0">
                <a:latin typeface="Georgia" pitchFamily="18" charset="0"/>
                <a:cs typeface="+mn-cs"/>
              </a:rPr>
              <a:t> і </a:t>
            </a:r>
            <a:r>
              <a:rPr lang="ru-RU" sz="2400" b="1" i="1" dirty="0" err="1">
                <a:latin typeface="Georgia" pitchFamily="18" charset="0"/>
                <a:cs typeface="+mn-cs"/>
              </a:rPr>
              <a:t>проникаючими</a:t>
            </a:r>
            <a:r>
              <a:rPr lang="ru-RU" sz="2400" b="1" i="1" dirty="0">
                <a:latin typeface="Georgia" pitchFamily="18" charset="0"/>
                <a:cs typeface="+mn-cs"/>
              </a:rPr>
              <a:t>.</a:t>
            </a:r>
            <a:endParaRPr lang="ru-RU" sz="2400" b="1" i="1" dirty="0"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50" y="404813"/>
            <a:ext cx="787082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63725"/>
            <a:ext cx="3702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9675" y="1914525"/>
            <a:ext cx="37766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7950" y="4797152"/>
            <a:ext cx="39533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Вогнепальні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35195" y="4809531"/>
            <a:ext cx="194636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Різані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755650" y="404813"/>
            <a:ext cx="8064500" cy="1655762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Загальні правила надання першої допомоги</a:t>
            </a:r>
            <a:endParaRPr lang="ru-RU" sz="36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755650" y="2276475"/>
            <a:ext cx="8064500" cy="4108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i="1">
                <a:solidFill>
                  <a:srgbClr val="002060"/>
                </a:solidFill>
                <a:latin typeface="Georgia" pitchFamily="18" charset="0"/>
              </a:rPr>
              <a:t>Необхідно, в першу чергу, встановити тяжкість рани.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400" b="1" i="1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i="1">
                <a:solidFill>
                  <a:srgbClr val="002060"/>
                </a:solidFill>
                <a:latin typeface="Georgia" pitchFamily="18" charset="0"/>
              </a:rPr>
              <a:t>Визначити можливі пошкодження, крім видимих на око.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400" b="1" i="1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i="1">
                <a:solidFill>
                  <a:srgbClr val="002060"/>
                </a:solidFill>
                <a:latin typeface="Georgia" pitchFamily="18" charset="0"/>
              </a:rPr>
              <a:t>Оцінити загальний стан потерпілого: чи можлива небезпека шоку при кровотечі.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400" b="1" i="1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i="1">
                <a:solidFill>
                  <a:srgbClr val="002060"/>
                </a:solidFill>
                <a:latin typeface="Georgia" pitchFamily="18" charset="0"/>
              </a:rPr>
              <a:t>Вжити заходів для зупинки кровотечі і запобігання забруднення рани.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683568" y="332656"/>
            <a:ext cx="7848872" cy="1152128"/>
          </a:xfrm>
          <a:prstGeom prst="fram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solidFill>
                  <a:srgbClr val="C00000"/>
                </a:solidFill>
                <a:latin typeface="Georgia" pitchFamily="18" charset="0"/>
              </a:rPr>
              <a:t>Види кровотечі</a:t>
            </a:r>
            <a:endParaRPr lang="ru-RU" sz="48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8436" name="Рисунок 3"/>
          <p:cNvPicPr>
            <a:picLocks noChangeAspect="1"/>
          </p:cNvPicPr>
          <p:nvPr/>
        </p:nvPicPr>
        <p:blipFill>
          <a:blip r:embed="rId2"/>
          <a:srcRect t="19760" r="38252" b="25958"/>
          <a:stretch>
            <a:fillRect/>
          </a:stretch>
        </p:blipFill>
        <p:spPr bwMode="auto">
          <a:xfrm>
            <a:off x="1258888" y="1700213"/>
            <a:ext cx="6769100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5301207"/>
            <a:ext cx="212109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Венозна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5328698"/>
            <a:ext cx="273209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Артеріальна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5343577"/>
            <a:ext cx="223054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Капілярна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611560" y="332656"/>
            <a:ext cx="7920880" cy="1512168"/>
          </a:xfrm>
          <a:prstGeom prst="fram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srgbClr val="FF0000"/>
                </a:solidFill>
                <a:latin typeface="Georgia" pitchFamily="18" charset="0"/>
              </a:rPr>
              <a:t>Загальні правила зупинки кровотечі</a:t>
            </a:r>
            <a:endParaRPr lang="ru-RU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946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2517775"/>
            <a:ext cx="66675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@ Юхименко В.К.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611560" y="332656"/>
            <a:ext cx="7920880" cy="1512168"/>
          </a:xfrm>
          <a:prstGeom prst="fram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srgbClr val="FF0000"/>
                </a:solidFill>
                <a:latin typeface="Georgia" pitchFamily="18" charset="0"/>
              </a:rPr>
              <a:t>Загальні правила зупинки кровотечі</a:t>
            </a:r>
            <a:endParaRPr lang="ru-RU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611188" y="2205038"/>
            <a:ext cx="7921625" cy="41767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7030A0"/>
                </a:solidFill>
                <a:latin typeface="Georgia" pitchFamily="18" charset="0"/>
                <a:cs typeface="+mn-cs"/>
              </a:rPr>
              <a:t>1. Сильно затиснути місце поранення (5 і більше хвилин).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7030A0"/>
                </a:solidFill>
                <a:latin typeface="Georgia" pitchFamily="18" charset="0"/>
                <a:cs typeface="+mn-cs"/>
              </a:rPr>
              <a:t>2. На місце поранення накласти тугу пов’язку.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7030A0"/>
                </a:solidFill>
                <a:latin typeface="Georgia" pitchFamily="18" charset="0"/>
                <a:cs typeface="+mn-cs"/>
              </a:rPr>
              <a:t>3. Якщо не зупинилася кровотеча, накласти джгут.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7030A0"/>
                </a:solidFill>
                <a:latin typeface="Georgia" pitchFamily="18" charset="0"/>
                <a:cs typeface="+mn-cs"/>
              </a:rPr>
              <a:t>4. Звернутися в лікарню. </a:t>
            </a:r>
            <a:endParaRPr lang="ru-RU" sz="2400" b="1" i="1" dirty="0">
              <a:solidFill>
                <a:srgbClr val="7030A0"/>
              </a:solidFill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899592" y="548680"/>
            <a:ext cx="7560840" cy="1512168"/>
          </a:xfrm>
          <a:prstGeom prst="frame">
            <a:avLst>
              <a:gd name="adj1" fmla="val 8681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srgbClr val="FF0000"/>
                </a:solidFill>
                <a:latin typeface="Georgia" pitchFamily="18" charset="0"/>
              </a:rPr>
              <a:t>Зупинка кровотечі методом згинання кінцівки</a:t>
            </a:r>
            <a:endParaRPr lang="ru-RU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150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3" y="2636838"/>
            <a:ext cx="28829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852738"/>
            <a:ext cx="399573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539552" y="188641"/>
            <a:ext cx="8064896" cy="1008112"/>
          </a:xfrm>
          <a:prstGeom prst="frame">
            <a:avLst>
              <a:gd name="adj1" fmla="val 959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srgbClr val="FF0000"/>
                </a:solidFill>
                <a:latin typeface="Georgia" pitchFamily="18" charset="0"/>
              </a:rPr>
              <a:t>Правила накладання джгута</a:t>
            </a:r>
            <a:endParaRPr lang="ru-RU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539750" y="1557338"/>
            <a:ext cx="8064500" cy="48244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800" b="1" i="1" dirty="0">
                <a:solidFill>
                  <a:srgbClr val="7030A0"/>
                </a:solidFill>
                <a:latin typeface="Georgia" pitchFamily="18" charset="0"/>
                <a:cs typeface="+mn-cs"/>
              </a:rPr>
              <a:t>Якщо ампутована кінцівка.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800" b="1" i="1" dirty="0">
                <a:solidFill>
                  <a:srgbClr val="7030A0"/>
                </a:solidFill>
                <a:latin typeface="Georgia" pitchFamily="18" charset="0"/>
                <a:cs typeface="+mn-cs"/>
              </a:rPr>
              <a:t>Якщо в людини більше однієї кровотечі і немає допомоги.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800" b="1" i="1" dirty="0">
                <a:solidFill>
                  <a:srgbClr val="7030A0"/>
                </a:solidFill>
                <a:latin typeface="Georgia" pitchFamily="18" charset="0"/>
                <a:cs typeface="+mn-cs"/>
              </a:rPr>
              <a:t>Якщо туга пов’язка не зупинила кровотечу.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800" b="1" i="1" dirty="0">
                <a:solidFill>
                  <a:srgbClr val="7030A0"/>
                </a:solidFill>
                <a:latin typeface="Georgia" pitchFamily="18" charset="0"/>
                <a:cs typeface="+mn-cs"/>
              </a:rPr>
              <a:t>Джгут накладається вище рани на одяг і не більше як на 30 хв.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800" b="1" i="1" dirty="0">
                <a:solidFill>
                  <a:srgbClr val="7030A0"/>
                </a:solidFill>
                <a:latin typeface="Georgia" pitchFamily="18" charset="0"/>
                <a:cs typeface="+mn-cs"/>
              </a:rPr>
              <a:t>Обов’язково фіксується час накладання та прикріплюється під джгут.</a:t>
            </a:r>
            <a:endParaRPr lang="ru-RU" sz="2800" b="1" i="1" dirty="0">
              <a:solidFill>
                <a:srgbClr val="7030A0"/>
              </a:solidFill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189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Arial</vt:lpstr>
      <vt:lpstr>Georgia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20</cp:revision>
  <dcterms:created xsi:type="dcterms:W3CDTF">2014-02-27T17:25:05Z</dcterms:created>
  <dcterms:modified xsi:type="dcterms:W3CDTF">2015-11-30T11:20:10Z</dcterms:modified>
</cp:coreProperties>
</file>